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8" r:id="rId3"/>
    <p:sldId id="278" r:id="rId4"/>
    <p:sldId id="287" r:id="rId5"/>
    <p:sldId id="273" r:id="rId6"/>
    <p:sldId id="295" r:id="rId7"/>
    <p:sldId id="296" r:id="rId8"/>
    <p:sldId id="301" r:id="rId9"/>
    <p:sldId id="307" r:id="rId10"/>
    <p:sldId id="308" r:id="rId11"/>
    <p:sldId id="304" r:id="rId12"/>
    <p:sldId id="305" r:id="rId13"/>
    <p:sldId id="302" r:id="rId14"/>
    <p:sldId id="306" r:id="rId15"/>
    <p:sldId id="309" r:id="rId16"/>
  </p:sldIdLst>
  <p:sldSz cx="6858000" cy="51435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ACAFA67-8FD7-4448-96F9-E9799B364758}">
          <p14:sldIdLst>
            <p14:sldId id="256"/>
            <p14:sldId id="288"/>
            <p14:sldId id="278"/>
            <p14:sldId id="287"/>
            <p14:sldId id="273"/>
            <p14:sldId id="295"/>
            <p14:sldId id="296"/>
            <p14:sldId id="301"/>
            <p14:sldId id="307"/>
            <p14:sldId id="308"/>
            <p14:sldId id="304"/>
            <p14:sldId id="305"/>
            <p14:sldId id="302"/>
            <p14:sldId id="306"/>
            <p14:sldId id="309"/>
          </p14:sldIdLst>
        </p14:section>
        <p14:section name="Раздел без заголовка" id="{641AE908-1D6E-40F3-959C-9D231D03E8D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C77B"/>
    <a:srgbClr val="006600"/>
    <a:srgbClr val="33CCCC"/>
    <a:srgbClr val="FFCC99"/>
    <a:srgbClr val="FF7C80"/>
    <a:srgbClr val="008080"/>
    <a:srgbClr val="FFCC00"/>
    <a:srgbClr val="00CC99"/>
    <a:srgbClr val="CC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9" autoAdjust="0"/>
  </p:normalViewPr>
  <p:slideViewPr>
    <p:cSldViewPr>
      <p:cViewPr varScale="1">
        <p:scale>
          <a:sx n="138" d="100"/>
          <a:sy n="138" d="100"/>
        </p:scale>
        <p:origin x="936" y="11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067144054700993E-2"/>
          <c:y val="3.7308888755950197E-2"/>
          <c:w val="0.84795800925700637"/>
          <c:h val="0.8273559882235307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село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FFC000"/>
              </a:solidFill>
            </c:spPr>
          </c:marker>
          <c:dLbls>
            <c:dLbl>
              <c:idx val="0"/>
              <c:layout>
                <c:manualLayout>
                  <c:x val="-1.8948766941414223E-2"/>
                  <c:y val="-4.0700605915582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11-44A3-94A6-E3F5CA01F92F}"/>
                </c:ext>
              </c:extLst>
            </c:dLbl>
            <c:dLbl>
              <c:idx val="1"/>
              <c:layout>
                <c:manualLayout>
                  <c:x val="-1.7491169484382358E-2"/>
                  <c:y val="-4.7484040234845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11-44A3-94A6-E3F5CA01F92F}"/>
                </c:ext>
              </c:extLst>
            </c:dLbl>
            <c:dLbl>
              <c:idx val="2"/>
              <c:layout>
                <c:manualLayout>
                  <c:x val="-8.745584742191179E-3"/>
                  <c:y val="-5.4267474554109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11-44A3-94A6-E3F5CA01F92F}"/>
                </c:ext>
              </c:extLst>
            </c:dLbl>
            <c:dLbl>
              <c:idx val="3"/>
              <c:layout>
                <c:manualLayout>
                  <c:x val="-3.2067144054700937E-2"/>
                  <c:y val="-6.4442626033004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11-44A3-94A6-E3F5CA01F92F}"/>
                </c:ext>
              </c:extLst>
            </c:dLbl>
            <c:dLbl>
              <c:idx val="4"/>
              <c:layout>
                <c:manualLayout>
                  <c:x val="-3.0609546597669131E-2"/>
                  <c:y val="-3.3917171596318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11-44A3-94A6-E3F5CA01F92F}"/>
                </c:ext>
              </c:extLst>
            </c:dLbl>
            <c:dLbl>
              <c:idx val="5"/>
              <c:layout>
                <c:manualLayout>
                  <c:x val="-2.0406364398446085E-2"/>
                  <c:y val="-3.3917171596318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11-44A3-94A6-E3F5CA01F92F}"/>
                </c:ext>
              </c:extLst>
            </c:dLbl>
            <c:dLbl>
              <c:idx val="6"/>
              <c:layout>
                <c:manualLayout>
                  <c:x val="-2.7694351683605404E-2"/>
                  <c:y val="-6.4442626033004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11-44A3-94A6-E3F5CA01F92F}"/>
                </c:ext>
              </c:extLst>
            </c:dLbl>
            <c:dLbl>
              <c:idx val="7"/>
              <c:layout>
                <c:manualLayout>
                  <c:x val="-1.7491169484382358E-2"/>
                  <c:y val="-4.409232307521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11-44A3-94A6-E3F5CA01F9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33.9</c:v>
                </c:pt>
                <c:pt idx="1">
                  <c:v>35.5</c:v>
                </c:pt>
                <c:pt idx="2">
                  <c:v>34.700000000000003</c:v>
                </c:pt>
                <c:pt idx="3">
                  <c:v>29.6</c:v>
                </c:pt>
                <c:pt idx="4">
                  <c:v>30.4</c:v>
                </c:pt>
                <c:pt idx="5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611-44A3-94A6-E3F5CA01F9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</c:v>
                </c:pt>
              </c:strCache>
            </c:strRef>
          </c:tx>
          <c:spPr>
            <a:ln w="53975"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3">
                  <a:lumMod val="60000"/>
                  <a:lumOff val="40000"/>
                </a:schemeClr>
              </a:solidFill>
              <a:ln w="9525"/>
            </c:spPr>
          </c:marker>
          <c:dLbls>
            <c:dLbl>
              <c:idx val="0"/>
              <c:layout>
                <c:manualLayout>
                  <c:x val="-1.8948766941414223E-2"/>
                  <c:y val="-4.409232307521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11-44A3-94A6-E3F5CA01F92F}"/>
                </c:ext>
              </c:extLst>
            </c:dLbl>
            <c:dLbl>
              <c:idx val="1"/>
              <c:layout>
                <c:manualLayout>
                  <c:x val="-2.6236754226573539E-2"/>
                  <c:y val="-5.4267474554109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611-44A3-94A6-E3F5CA01F92F}"/>
                </c:ext>
              </c:extLst>
            </c:dLbl>
            <c:dLbl>
              <c:idx val="2"/>
              <c:layout>
                <c:manualLayout>
                  <c:x val="-2.4779156769541677E-2"/>
                  <c:y val="-4.409232307521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611-44A3-94A6-E3F5CA01F92F}"/>
                </c:ext>
              </c:extLst>
            </c:dLbl>
            <c:dLbl>
              <c:idx val="3"/>
              <c:layout>
                <c:manualLayout>
                  <c:x val="-2.332155931250976E-2"/>
                  <c:y val="-4.409232307521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611-44A3-94A6-E3F5CA01F92F}"/>
                </c:ext>
              </c:extLst>
            </c:dLbl>
            <c:dLbl>
              <c:idx val="4"/>
              <c:layout>
                <c:manualLayout>
                  <c:x val="-3.0609546597669131E-2"/>
                  <c:y val="-4.409232307521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611-44A3-94A6-E3F5CA01F92F}"/>
                </c:ext>
              </c:extLst>
            </c:dLbl>
            <c:dLbl>
              <c:idx val="5"/>
              <c:layout>
                <c:manualLayout>
                  <c:x val="-2.0406364398446085E-2"/>
                  <c:y val="-5.4267474554109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611-44A3-94A6-E3F5CA01F92F}"/>
                </c:ext>
              </c:extLst>
            </c:dLbl>
            <c:dLbl>
              <c:idx val="6"/>
              <c:layout>
                <c:manualLayout>
                  <c:x val="-1.8948766941414223E-2"/>
                  <c:y val="-4.7484040234845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611-44A3-94A6-E3F5CA01F92F}"/>
                </c:ext>
              </c:extLst>
            </c:dLbl>
            <c:dLbl>
              <c:idx val="7"/>
              <c:layout>
                <c:manualLayout>
                  <c:x val="-8.745584742191179E-3"/>
                  <c:y val="-2.3742020117422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611-44A3-94A6-E3F5CA01F9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27.1</c:v>
                </c:pt>
                <c:pt idx="1">
                  <c:v>25.6</c:v>
                </c:pt>
                <c:pt idx="2">
                  <c:v>24.8</c:v>
                </c:pt>
                <c:pt idx="3">
                  <c:v>21.9</c:v>
                </c:pt>
                <c:pt idx="4">
                  <c:v>22.3</c:v>
                </c:pt>
                <c:pt idx="5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E611-44A3-94A6-E3F5CA01F92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город</c:v>
                </c:pt>
              </c:strCache>
            </c:strRef>
          </c:tx>
          <c:spPr>
            <a:ln>
              <a:solidFill>
                <a:srgbClr val="FFCC00"/>
              </a:solidFill>
            </a:ln>
          </c:spPr>
          <c:marker>
            <c:spPr>
              <a:solidFill>
                <a:srgbClr val="CCFFFF"/>
              </a:solidFill>
            </c:spPr>
          </c:marker>
          <c:dLbls>
            <c:dLbl>
              <c:idx val="0"/>
              <c:layout>
                <c:manualLayout>
                  <c:x val="-1.8948766941414223E-2"/>
                  <c:y val="4.7484040234845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611-44A3-94A6-E3F5CA01F92F}"/>
                </c:ext>
              </c:extLst>
            </c:dLbl>
            <c:dLbl>
              <c:idx val="1"/>
              <c:layout>
                <c:manualLayout>
                  <c:x val="-1.7491169484382358E-2"/>
                  <c:y val="5.0875757394477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611-44A3-94A6-E3F5CA01F92F}"/>
                </c:ext>
              </c:extLst>
            </c:dLbl>
            <c:dLbl>
              <c:idx val="2"/>
              <c:layout>
                <c:manualLayout>
                  <c:x val="-2.4779156769541677E-2"/>
                  <c:y val="5.765919171374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611-44A3-94A6-E3F5CA01F92F}"/>
                </c:ext>
              </c:extLst>
            </c:dLbl>
            <c:dLbl>
              <c:idx val="3"/>
              <c:layout>
                <c:manualLayout>
                  <c:x val="-3.2067144054700937E-2"/>
                  <c:y val="6.4442626033004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611-44A3-94A6-E3F5CA01F92F}"/>
                </c:ext>
              </c:extLst>
            </c:dLbl>
            <c:dLbl>
              <c:idx val="4"/>
              <c:layout>
                <c:manualLayout>
                  <c:x val="-3.0609546597669131E-2"/>
                  <c:y val="6.4442626033004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611-44A3-94A6-E3F5CA01F92F}"/>
                </c:ext>
              </c:extLst>
            </c:dLbl>
            <c:dLbl>
              <c:idx val="5"/>
              <c:layout>
                <c:manualLayout>
                  <c:x val="-3.6439936425796585E-2"/>
                  <c:y val="4.409232307521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611-44A3-94A6-E3F5CA01F92F}"/>
                </c:ext>
              </c:extLst>
            </c:dLbl>
            <c:dLbl>
              <c:idx val="6"/>
              <c:layout>
                <c:manualLayout>
                  <c:x val="-3.4982338968764716E-2"/>
                  <c:y val="5.0875757394477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611-44A3-94A6-E3F5CA01F92F}"/>
                </c:ext>
              </c:extLst>
            </c:dLbl>
            <c:dLbl>
              <c:idx val="7"/>
              <c:layout>
                <c:manualLayout>
                  <c:x val="-1.7491169484382358E-2"/>
                  <c:y val="7.8009494671532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611-44A3-94A6-E3F5CA01F9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21.6</c:v>
                </c:pt>
                <c:pt idx="1">
                  <c:v>18.100000000000001</c:v>
                </c:pt>
                <c:pt idx="2">
                  <c:v>17.100000000000001</c:v>
                </c:pt>
                <c:pt idx="3">
                  <c:v>16.5</c:v>
                </c:pt>
                <c:pt idx="4">
                  <c:v>16</c:v>
                </c:pt>
                <c:pt idx="5">
                  <c:v>13.2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E611-44A3-94A6-E3F5CA01F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730880"/>
        <c:axId val="94151808"/>
      </c:lineChart>
      <c:catAx>
        <c:axId val="9273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BY"/>
          </a:p>
        </c:txPr>
        <c:crossAx val="94151808"/>
        <c:crosses val="autoZero"/>
        <c:auto val="1"/>
        <c:lblAlgn val="ctr"/>
        <c:lblOffset val="100"/>
        <c:noMultiLvlLbl val="0"/>
      </c:catAx>
      <c:valAx>
        <c:axId val="941518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2730880"/>
        <c:crosses val="autoZero"/>
        <c:crossBetween val="between"/>
      </c:valAx>
      <c:sp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r"/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ru-BY"/>
        </a:p>
      </c:txPr>
    </c:legend>
    <c:plotVisOnly val="1"/>
    <c:dispBlanksAs val="gap"/>
    <c:showDLblsOverMax val="0"/>
  </c:chart>
  <c:spPr>
    <a:solidFill>
      <a:prstClr val="white"/>
    </a:solidFill>
  </c:spPr>
  <c:txPr>
    <a:bodyPr/>
    <a:lstStyle/>
    <a:p>
      <a:pPr>
        <a:defRPr sz="1800"/>
      </a:pPr>
      <a:endParaRPr lang="ru-BY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алкоголя при жизни</a:t>
            </a:r>
            <a:r>
              <a:rPr lang="ru-RU" sz="16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,%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495211286945178E-2"/>
          <c:y val="0.24817678988048944"/>
          <c:w val="0.9046333802478459"/>
          <c:h val="0.41899610360753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злоупотребляли</c:v>
                </c:pt>
              </c:strCache>
            </c:strRef>
          </c:tx>
          <c:spPr>
            <a:solidFill>
              <a:srgbClr val="C00000">
                <a:alpha val="66000"/>
              </a:srgb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p3d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7"/>
              <c:layout>
                <c:manualLayout>
                  <c:x val="7.9796559384455304E-2"/>
                  <c:y val="-6.2989032964591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FD-4AD6-BC8D-CF60431791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7">
                  <c:v>6 лет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46.8</c:v>
                </c:pt>
                <c:pt idx="1">
                  <c:v>47.9</c:v>
                </c:pt>
                <c:pt idx="2">
                  <c:v>45.5</c:v>
                </c:pt>
                <c:pt idx="3">
                  <c:v>47.5</c:v>
                </c:pt>
                <c:pt idx="4">
                  <c:v>43.2</c:v>
                </c:pt>
                <c:pt idx="5">
                  <c:v>49.9</c:v>
                </c:pt>
                <c:pt idx="7">
                  <c:v>46.9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FD-4AD6-BC8D-CF60431791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умеренное употребление</c:v>
                </c:pt>
              </c:strCache>
            </c:strRef>
          </c:tx>
          <c:spPr>
            <a:solidFill>
              <a:srgbClr val="FFC000">
                <a:alpha val="56000"/>
              </a:srgb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  <a:sp3d>
              <a:contourClr>
                <a:schemeClr val="accent6">
                  <a:lumMod val="60000"/>
                  <a:lumOff val="40000"/>
                </a:schemeClr>
              </a:contourClr>
            </a:sp3d>
          </c:spPr>
          <c:invertIfNegative val="0"/>
          <c:dLbls>
            <c:dLbl>
              <c:idx val="7"/>
              <c:layout>
                <c:manualLayout>
                  <c:x val="7.97965593844553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FD-4AD6-BC8D-CF60431791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7">
                  <c:v>6 лет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6.4</c:v>
                </c:pt>
                <c:pt idx="1">
                  <c:v>6.7</c:v>
                </c:pt>
                <c:pt idx="2">
                  <c:v>7.3</c:v>
                </c:pt>
                <c:pt idx="3">
                  <c:v>3.4</c:v>
                </c:pt>
                <c:pt idx="4">
                  <c:v>3.9</c:v>
                </c:pt>
                <c:pt idx="5">
                  <c:v>3</c:v>
                </c:pt>
                <c:pt idx="7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FD-4AD6-BC8D-CF60431791C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редкое употребление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9816774415826457E-3"/>
                  <c:y val="-3.41374754664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5FD-4AD6-BC8D-CF60431791CB}"/>
                </c:ext>
              </c:extLst>
            </c:dLbl>
            <c:dLbl>
              <c:idx val="1"/>
              <c:layout>
                <c:manualLayout>
                  <c:x val="1.9816774415826093E-3"/>
                  <c:y val="-2.8447896222074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5FD-4AD6-BC8D-CF60431791CB}"/>
                </c:ext>
              </c:extLst>
            </c:dLbl>
            <c:dLbl>
              <c:idx val="2"/>
              <c:layout>
                <c:manualLayout>
                  <c:x val="9.9083872079132277E-3"/>
                  <c:y val="-3.9827054710904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5FD-4AD6-BC8D-CF60431791CB}"/>
                </c:ext>
              </c:extLst>
            </c:dLbl>
            <c:dLbl>
              <c:idx val="3"/>
              <c:layout>
                <c:manualLayout>
                  <c:x val="7.9267097663305829E-3"/>
                  <c:y val="-3.41374754664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5FD-4AD6-BC8D-CF60431791CB}"/>
                </c:ext>
              </c:extLst>
            </c:dLbl>
            <c:dLbl>
              <c:idx val="4"/>
              <c:layout>
                <c:manualLayout>
                  <c:x val="3.9633548831652186E-3"/>
                  <c:y val="-2.2758316977659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5FD-4AD6-BC8D-CF60431791CB}"/>
                </c:ext>
              </c:extLst>
            </c:dLbl>
            <c:dLbl>
              <c:idx val="5"/>
              <c:layout>
                <c:manualLayout>
                  <c:x val="1.9816774415826457E-3"/>
                  <c:y val="-2.8447896222074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5FD-4AD6-BC8D-CF60431791CB}"/>
                </c:ext>
              </c:extLst>
            </c:dLbl>
            <c:dLbl>
              <c:idx val="7"/>
              <c:layout>
                <c:manualLayout>
                  <c:x val="7.530374278014039E-2"/>
                  <c:y val="-3.41374754664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5FD-4AD6-BC8D-CF60431791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7">
                  <c:v>6 лет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40</c:v>
                </c:pt>
                <c:pt idx="1">
                  <c:v>41.2</c:v>
                </c:pt>
                <c:pt idx="2">
                  <c:v>38.200000000000003</c:v>
                </c:pt>
                <c:pt idx="3">
                  <c:v>44.1</c:v>
                </c:pt>
                <c:pt idx="4">
                  <c:v>39.299999999999997</c:v>
                </c:pt>
                <c:pt idx="5">
                  <c:v>46.9</c:v>
                </c:pt>
                <c:pt idx="7">
                  <c:v>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FD-4AD6-BC8D-CF6043179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shape val="box"/>
        <c:axId val="319441408"/>
        <c:axId val="319439440"/>
        <c:axId val="0"/>
      </c:bar3DChart>
      <c:catAx>
        <c:axId val="31944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319439440"/>
        <c:crosses val="autoZero"/>
        <c:auto val="1"/>
        <c:lblAlgn val="ctr"/>
        <c:lblOffset val="100"/>
        <c:noMultiLvlLbl val="0"/>
      </c:catAx>
      <c:valAx>
        <c:axId val="3194394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944140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8777901082151903E-2"/>
          <c:y val="0.81751548170352284"/>
          <c:w val="0.87794708203458038"/>
          <c:h val="0.108798643102549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163444049727688E-2"/>
          <c:y val="1.1276766349632653E-2"/>
          <c:w val="0.9684542729217982"/>
          <c:h val="0.79048202160544256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Лист1!$A$2:$A$18</c:f>
              <c:strCache>
                <c:ptCount val="17"/>
                <c:pt idx="0">
                  <c:v>10-15 лет</c:v>
                </c:pt>
                <c:pt idx="1">
                  <c:v>16-20</c:v>
                </c:pt>
                <c:pt idx="2">
                  <c:v>21-25</c:v>
                </c:pt>
                <c:pt idx="3">
                  <c:v>26-30</c:v>
                </c:pt>
                <c:pt idx="4">
                  <c:v>31-35</c:v>
                </c:pt>
                <c:pt idx="5">
                  <c:v>36-40</c:v>
                </c:pt>
                <c:pt idx="6">
                  <c:v>41-45</c:v>
                </c:pt>
                <c:pt idx="7">
                  <c:v>46-50</c:v>
                </c:pt>
                <c:pt idx="8">
                  <c:v>51-55</c:v>
                </c:pt>
                <c:pt idx="9">
                  <c:v>56-60</c:v>
                </c:pt>
                <c:pt idx="10">
                  <c:v>61-65</c:v>
                </c:pt>
                <c:pt idx="11">
                  <c:v>66-70</c:v>
                </c:pt>
                <c:pt idx="12">
                  <c:v>71-75</c:v>
                </c:pt>
                <c:pt idx="13">
                  <c:v>76-80</c:v>
                </c:pt>
                <c:pt idx="14">
                  <c:v>81-85</c:v>
                </c:pt>
                <c:pt idx="15">
                  <c:v>86-90</c:v>
                </c:pt>
                <c:pt idx="16">
                  <c:v>старше 90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1</c:v>
                </c:pt>
                <c:pt idx="1">
                  <c:v>2.7</c:v>
                </c:pt>
                <c:pt idx="2">
                  <c:v>5.7</c:v>
                </c:pt>
                <c:pt idx="3">
                  <c:v>8.1999999999999993</c:v>
                </c:pt>
                <c:pt idx="4">
                  <c:v>9.1999999999999993</c:v>
                </c:pt>
                <c:pt idx="5">
                  <c:v>9.1999999999999993</c:v>
                </c:pt>
                <c:pt idx="6">
                  <c:v>11.1</c:v>
                </c:pt>
                <c:pt idx="7">
                  <c:v>11.1</c:v>
                </c:pt>
                <c:pt idx="8">
                  <c:v>9.4</c:v>
                </c:pt>
                <c:pt idx="9">
                  <c:v>9.4</c:v>
                </c:pt>
                <c:pt idx="10">
                  <c:v>6.9</c:v>
                </c:pt>
                <c:pt idx="11">
                  <c:v>5.2</c:v>
                </c:pt>
                <c:pt idx="12">
                  <c:v>3</c:v>
                </c:pt>
                <c:pt idx="13">
                  <c:v>3.2</c:v>
                </c:pt>
                <c:pt idx="14">
                  <c:v>3.5</c:v>
                </c:pt>
                <c:pt idx="15">
                  <c:v>1</c:v>
                </c:pt>
                <c:pt idx="16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3F-4B3A-9903-C78ABDED60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Лист1!$A$2:$A$18</c:f>
              <c:strCache>
                <c:ptCount val="17"/>
                <c:pt idx="0">
                  <c:v>10-15 лет</c:v>
                </c:pt>
                <c:pt idx="1">
                  <c:v>16-20</c:v>
                </c:pt>
                <c:pt idx="2">
                  <c:v>21-25</c:v>
                </c:pt>
                <c:pt idx="3">
                  <c:v>26-30</c:v>
                </c:pt>
                <c:pt idx="4">
                  <c:v>31-35</c:v>
                </c:pt>
                <c:pt idx="5">
                  <c:v>36-40</c:v>
                </c:pt>
                <c:pt idx="6">
                  <c:v>41-45</c:v>
                </c:pt>
                <c:pt idx="7">
                  <c:v>46-50</c:v>
                </c:pt>
                <c:pt idx="8">
                  <c:v>51-55</c:v>
                </c:pt>
                <c:pt idx="9">
                  <c:v>56-60</c:v>
                </c:pt>
                <c:pt idx="10">
                  <c:v>61-65</c:v>
                </c:pt>
                <c:pt idx="11">
                  <c:v>66-70</c:v>
                </c:pt>
                <c:pt idx="12">
                  <c:v>71-75</c:v>
                </c:pt>
                <c:pt idx="13">
                  <c:v>76-80</c:v>
                </c:pt>
                <c:pt idx="14">
                  <c:v>81-85</c:v>
                </c:pt>
                <c:pt idx="15">
                  <c:v>86-90</c:v>
                </c:pt>
                <c:pt idx="16">
                  <c:v>старше 90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0.5</c:v>
                </c:pt>
                <c:pt idx="1">
                  <c:v>2.4</c:v>
                </c:pt>
                <c:pt idx="2">
                  <c:v>3.7</c:v>
                </c:pt>
                <c:pt idx="3">
                  <c:v>5.6</c:v>
                </c:pt>
                <c:pt idx="4">
                  <c:v>9.1</c:v>
                </c:pt>
                <c:pt idx="5">
                  <c:v>10.7</c:v>
                </c:pt>
                <c:pt idx="6">
                  <c:v>10.7</c:v>
                </c:pt>
                <c:pt idx="7">
                  <c:v>10.7</c:v>
                </c:pt>
                <c:pt idx="8">
                  <c:v>12</c:v>
                </c:pt>
                <c:pt idx="9">
                  <c:v>7.5</c:v>
                </c:pt>
                <c:pt idx="10">
                  <c:v>7.5</c:v>
                </c:pt>
                <c:pt idx="11">
                  <c:v>5.3</c:v>
                </c:pt>
                <c:pt idx="12">
                  <c:v>2.9</c:v>
                </c:pt>
                <c:pt idx="13">
                  <c:v>4.5</c:v>
                </c:pt>
                <c:pt idx="14">
                  <c:v>2.9</c:v>
                </c:pt>
                <c:pt idx="15">
                  <c:v>2.9</c:v>
                </c:pt>
                <c:pt idx="16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3F-4B3A-9903-C78ABDED608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Лист1!$A$2:$A$18</c:f>
              <c:strCache>
                <c:ptCount val="17"/>
                <c:pt idx="0">
                  <c:v>10-15 лет</c:v>
                </c:pt>
                <c:pt idx="1">
                  <c:v>16-20</c:v>
                </c:pt>
                <c:pt idx="2">
                  <c:v>21-25</c:v>
                </c:pt>
                <c:pt idx="3">
                  <c:v>26-30</c:v>
                </c:pt>
                <c:pt idx="4">
                  <c:v>31-35</c:v>
                </c:pt>
                <c:pt idx="5">
                  <c:v>36-40</c:v>
                </c:pt>
                <c:pt idx="6">
                  <c:v>41-45</c:v>
                </c:pt>
                <c:pt idx="7">
                  <c:v>46-50</c:v>
                </c:pt>
                <c:pt idx="8">
                  <c:v>51-55</c:v>
                </c:pt>
                <c:pt idx="9">
                  <c:v>56-60</c:v>
                </c:pt>
                <c:pt idx="10">
                  <c:v>61-65</c:v>
                </c:pt>
                <c:pt idx="11">
                  <c:v>66-70</c:v>
                </c:pt>
                <c:pt idx="12">
                  <c:v>71-75</c:v>
                </c:pt>
                <c:pt idx="13">
                  <c:v>76-80</c:v>
                </c:pt>
                <c:pt idx="14">
                  <c:v>81-85</c:v>
                </c:pt>
                <c:pt idx="15">
                  <c:v>86-90</c:v>
                </c:pt>
                <c:pt idx="16">
                  <c:v>старше 90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0</c:v>
                </c:pt>
                <c:pt idx="1">
                  <c:v>0.8</c:v>
                </c:pt>
                <c:pt idx="2">
                  <c:v>3.4</c:v>
                </c:pt>
                <c:pt idx="3">
                  <c:v>6.7</c:v>
                </c:pt>
                <c:pt idx="4">
                  <c:v>9.1999999999999993</c:v>
                </c:pt>
                <c:pt idx="5">
                  <c:v>11.2</c:v>
                </c:pt>
                <c:pt idx="6">
                  <c:v>7.8</c:v>
                </c:pt>
                <c:pt idx="7">
                  <c:v>8.9</c:v>
                </c:pt>
                <c:pt idx="8">
                  <c:v>10.9</c:v>
                </c:pt>
                <c:pt idx="9">
                  <c:v>12.3</c:v>
                </c:pt>
                <c:pt idx="10">
                  <c:v>8.6999999999999993</c:v>
                </c:pt>
                <c:pt idx="11">
                  <c:v>5.9</c:v>
                </c:pt>
                <c:pt idx="12">
                  <c:v>3.6</c:v>
                </c:pt>
                <c:pt idx="13">
                  <c:v>5</c:v>
                </c:pt>
                <c:pt idx="14">
                  <c:v>4.2</c:v>
                </c:pt>
                <c:pt idx="15">
                  <c:v>1.1000000000000001</c:v>
                </c:pt>
                <c:pt idx="16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3F-4B3A-9903-C78ABDED608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Лист1!$A$2:$A$18</c:f>
              <c:strCache>
                <c:ptCount val="17"/>
                <c:pt idx="0">
                  <c:v>10-15 лет</c:v>
                </c:pt>
                <c:pt idx="1">
                  <c:v>16-20</c:v>
                </c:pt>
                <c:pt idx="2">
                  <c:v>21-25</c:v>
                </c:pt>
                <c:pt idx="3">
                  <c:v>26-30</c:v>
                </c:pt>
                <c:pt idx="4">
                  <c:v>31-35</c:v>
                </c:pt>
                <c:pt idx="5">
                  <c:v>36-40</c:v>
                </c:pt>
                <c:pt idx="6">
                  <c:v>41-45</c:v>
                </c:pt>
                <c:pt idx="7">
                  <c:v>46-50</c:v>
                </c:pt>
                <c:pt idx="8">
                  <c:v>51-55</c:v>
                </c:pt>
                <c:pt idx="9">
                  <c:v>56-60</c:v>
                </c:pt>
                <c:pt idx="10">
                  <c:v>61-65</c:v>
                </c:pt>
                <c:pt idx="11">
                  <c:v>66-70</c:v>
                </c:pt>
                <c:pt idx="12">
                  <c:v>71-75</c:v>
                </c:pt>
                <c:pt idx="13">
                  <c:v>76-80</c:v>
                </c:pt>
                <c:pt idx="14">
                  <c:v>81-85</c:v>
                </c:pt>
                <c:pt idx="15">
                  <c:v>86-90</c:v>
                </c:pt>
                <c:pt idx="16">
                  <c:v>старше 90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0</c:v>
                </c:pt>
                <c:pt idx="1">
                  <c:v>3.7</c:v>
                </c:pt>
                <c:pt idx="2">
                  <c:v>3.4</c:v>
                </c:pt>
                <c:pt idx="3">
                  <c:v>6.2</c:v>
                </c:pt>
                <c:pt idx="4">
                  <c:v>9.6</c:v>
                </c:pt>
                <c:pt idx="5">
                  <c:v>6.5</c:v>
                </c:pt>
                <c:pt idx="6">
                  <c:v>9.6</c:v>
                </c:pt>
                <c:pt idx="7">
                  <c:v>7.1</c:v>
                </c:pt>
                <c:pt idx="8">
                  <c:v>11.8</c:v>
                </c:pt>
                <c:pt idx="9">
                  <c:v>12.7</c:v>
                </c:pt>
                <c:pt idx="10">
                  <c:v>8.4</c:v>
                </c:pt>
                <c:pt idx="11">
                  <c:v>7.1</c:v>
                </c:pt>
                <c:pt idx="12">
                  <c:v>3.7</c:v>
                </c:pt>
                <c:pt idx="13">
                  <c:v>4.3</c:v>
                </c:pt>
                <c:pt idx="14">
                  <c:v>3.1</c:v>
                </c:pt>
                <c:pt idx="15">
                  <c:v>1.9</c:v>
                </c:pt>
                <c:pt idx="16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3F-4B3A-9903-C78ABDED608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Лист1!$A$2:$A$18</c:f>
              <c:strCache>
                <c:ptCount val="17"/>
                <c:pt idx="0">
                  <c:v>10-15 лет</c:v>
                </c:pt>
                <c:pt idx="1">
                  <c:v>16-20</c:v>
                </c:pt>
                <c:pt idx="2">
                  <c:v>21-25</c:v>
                </c:pt>
                <c:pt idx="3">
                  <c:v>26-30</c:v>
                </c:pt>
                <c:pt idx="4">
                  <c:v>31-35</c:v>
                </c:pt>
                <c:pt idx="5">
                  <c:v>36-40</c:v>
                </c:pt>
                <c:pt idx="6">
                  <c:v>41-45</c:v>
                </c:pt>
                <c:pt idx="7">
                  <c:v>46-50</c:v>
                </c:pt>
                <c:pt idx="8">
                  <c:v>51-55</c:v>
                </c:pt>
                <c:pt idx="9">
                  <c:v>56-60</c:v>
                </c:pt>
                <c:pt idx="10">
                  <c:v>61-65</c:v>
                </c:pt>
                <c:pt idx="11">
                  <c:v>66-70</c:v>
                </c:pt>
                <c:pt idx="12">
                  <c:v>71-75</c:v>
                </c:pt>
                <c:pt idx="13">
                  <c:v>76-80</c:v>
                </c:pt>
                <c:pt idx="14">
                  <c:v>81-85</c:v>
                </c:pt>
                <c:pt idx="15">
                  <c:v>86-90</c:v>
                </c:pt>
                <c:pt idx="16">
                  <c:v>старше 90</c:v>
                </c:pt>
              </c:strCache>
            </c:strRef>
          </c:cat>
          <c:val>
            <c:numRef>
              <c:f>Лист1!$F$2:$F$18</c:f>
              <c:numCache>
                <c:formatCode>General</c:formatCode>
                <c:ptCount val="17"/>
                <c:pt idx="1">
                  <c:v>2.7</c:v>
                </c:pt>
                <c:pt idx="2">
                  <c:v>2.4</c:v>
                </c:pt>
                <c:pt idx="3">
                  <c:v>5.7</c:v>
                </c:pt>
                <c:pt idx="4">
                  <c:v>10.9</c:v>
                </c:pt>
                <c:pt idx="5">
                  <c:v>9.6999999999999993</c:v>
                </c:pt>
                <c:pt idx="6">
                  <c:v>10.3</c:v>
                </c:pt>
                <c:pt idx="7">
                  <c:v>8.8000000000000007</c:v>
                </c:pt>
                <c:pt idx="8">
                  <c:v>10.6</c:v>
                </c:pt>
                <c:pt idx="9">
                  <c:v>11.8</c:v>
                </c:pt>
                <c:pt idx="10">
                  <c:v>7.6</c:v>
                </c:pt>
                <c:pt idx="11">
                  <c:v>5.0999999999999996</c:v>
                </c:pt>
                <c:pt idx="12">
                  <c:v>3.9</c:v>
                </c:pt>
                <c:pt idx="13">
                  <c:v>4.5</c:v>
                </c:pt>
                <c:pt idx="14">
                  <c:v>3.3</c:v>
                </c:pt>
                <c:pt idx="15">
                  <c:v>2.4</c:v>
                </c:pt>
                <c:pt idx="16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A3F-4B3A-9903-C78ABDED608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Лист1!$A$2:$A$18</c:f>
              <c:strCache>
                <c:ptCount val="17"/>
                <c:pt idx="0">
                  <c:v>10-15 лет</c:v>
                </c:pt>
                <c:pt idx="1">
                  <c:v>16-20</c:v>
                </c:pt>
                <c:pt idx="2">
                  <c:v>21-25</c:v>
                </c:pt>
                <c:pt idx="3">
                  <c:v>26-30</c:v>
                </c:pt>
                <c:pt idx="4">
                  <c:v>31-35</c:v>
                </c:pt>
                <c:pt idx="5">
                  <c:v>36-40</c:v>
                </c:pt>
                <c:pt idx="6">
                  <c:v>41-45</c:v>
                </c:pt>
                <c:pt idx="7">
                  <c:v>46-50</c:v>
                </c:pt>
                <c:pt idx="8">
                  <c:v>51-55</c:v>
                </c:pt>
                <c:pt idx="9">
                  <c:v>56-60</c:v>
                </c:pt>
                <c:pt idx="10">
                  <c:v>61-65</c:v>
                </c:pt>
                <c:pt idx="11">
                  <c:v>66-70</c:v>
                </c:pt>
                <c:pt idx="12">
                  <c:v>71-75</c:v>
                </c:pt>
                <c:pt idx="13">
                  <c:v>76-80</c:v>
                </c:pt>
                <c:pt idx="14">
                  <c:v>81-85</c:v>
                </c:pt>
                <c:pt idx="15">
                  <c:v>86-90</c:v>
                </c:pt>
                <c:pt idx="16">
                  <c:v>старше 90</c:v>
                </c:pt>
              </c:strCache>
            </c:strRef>
          </c:cat>
          <c:val>
            <c:numRef>
              <c:f>Лист1!$G$2:$G$18</c:f>
              <c:numCache>
                <c:formatCode>General</c:formatCode>
                <c:ptCount val="17"/>
                <c:pt idx="0">
                  <c:v>0.3</c:v>
                </c:pt>
                <c:pt idx="1">
                  <c:v>1.9</c:v>
                </c:pt>
                <c:pt idx="2">
                  <c:v>4.3</c:v>
                </c:pt>
                <c:pt idx="3">
                  <c:v>6.7</c:v>
                </c:pt>
                <c:pt idx="4">
                  <c:v>10</c:v>
                </c:pt>
                <c:pt idx="5">
                  <c:v>10</c:v>
                </c:pt>
                <c:pt idx="6">
                  <c:v>8.1</c:v>
                </c:pt>
                <c:pt idx="7">
                  <c:v>10</c:v>
                </c:pt>
                <c:pt idx="8">
                  <c:v>10</c:v>
                </c:pt>
                <c:pt idx="9">
                  <c:v>10.199999999999999</c:v>
                </c:pt>
                <c:pt idx="10">
                  <c:v>11.1</c:v>
                </c:pt>
                <c:pt idx="11">
                  <c:v>4.9000000000000004</c:v>
                </c:pt>
                <c:pt idx="12">
                  <c:v>2.4</c:v>
                </c:pt>
                <c:pt idx="13">
                  <c:v>3.5</c:v>
                </c:pt>
                <c:pt idx="14">
                  <c:v>4.5999999999999996</c:v>
                </c:pt>
                <c:pt idx="15">
                  <c:v>1.9</c:v>
                </c:pt>
                <c:pt idx="16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A3F-4B3A-9903-C78ABDED608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6  лет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Лист1!$A$2:$A$18</c:f>
              <c:strCache>
                <c:ptCount val="17"/>
                <c:pt idx="0">
                  <c:v>10-15 лет</c:v>
                </c:pt>
                <c:pt idx="1">
                  <c:v>16-20</c:v>
                </c:pt>
                <c:pt idx="2">
                  <c:v>21-25</c:v>
                </c:pt>
                <c:pt idx="3">
                  <c:v>26-30</c:v>
                </c:pt>
                <c:pt idx="4">
                  <c:v>31-35</c:v>
                </c:pt>
                <c:pt idx="5">
                  <c:v>36-40</c:v>
                </c:pt>
                <c:pt idx="6">
                  <c:v>41-45</c:v>
                </c:pt>
                <c:pt idx="7">
                  <c:v>46-50</c:v>
                </c:pt>
                <c:pt idx="8">
                  <c:v>51-55</c:v>
                </c:pt>
                <c:pt idx="9">
                  <c:v>56-60</c:v>
                </c:pt>
                <c:pt idx="10">
                  <c:v>61-65</c:v>
                </c:pt>
                <c:pt idx="11">
                  <c:v>66-70</c:v>
                </c:pt>
                <c:pt idx="12">
                  <c:v>71-75</c:v>
                </c:pt>
                <c:pt idx="13">
                  <c:v>76-80</c:v>
                </c:pt>
                <c:pt idx="14">
                  <c:v>81-85</c:v>
                </c:pt>
                <c:pt idx="15">
                  <c:v>86-90</c:v>
                </c:pt>
                <c:pt idx="16">
                  <c:v>старше 90</c:v>
                </c:pt>
              </c:strCache>
            </c:strRef>
          </c:cat>
          <c:val>
            <c:numRef>
              <c:f>Лист1!$H$2:$H$18</c:f>
              <c:numCache>
                <c:formatCode>General</c:formatCode>
                <c:ptCount val="17"/>
                <c:pt idx="0">
                  <c:v>0.3</c:v>
                </c:pt>
                <c:pt idx="1">
                  <c:v>2.4</c:v>
                </c:pt>
                <c:pt idx="2">
                  <c:v>3.9</c:v>
                </c:pt>
                <c:pt idx="3">
                  <c:v>6.6</c:v>
                </c:pt>
                <c:pt idx="4">
                  <c:v>9.6</c:v>
                </c:pt>
                <c:pt idx="5">
                  <c:v>9.6</c:v>
                </c:pt>
                <c:pt idx="6">
                  <c:v>9.6</c:v>
                </c:pt>
                <c:pt idx="7">
                  <c:v>9.5</c:v>
                </c:pt>
                <c:pt idx="8">
                  <c:v>10.7</c:v>
                </c:pt>
                <c:pt idx="9">
                  <c:v>10.6</c:v>
                </c:pt>
                <c:pt idx="10">
                  <c:v>8.3000000000000007</c:v>
                </c:pt>
                <c:pt idx="11">
                  <c:v>5.6</c:v>
                </c:pt>
                <c:pt idx="12">
                  <c:v>3.2</c:v>
                </c:pt>
                <c:pt idx="13">
                  <c:v>4.2</c:v>
                </c:pt>
                <c:pt idx="14">
                  <c:v>3.6</c:v>
                </c:pt>
                <c:pt idx="15">
                  <c:v>1.9</c:v>
                </c:pt>
                <c:pt idx="16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8A-416A-B266-A5340CA34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7674800"/>
        <c:axId val="637675192"/>
      </c:lineChart>
      <c:catAx>
        <c:axId val="63767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637675192"/>
        <c:crosses val="autoZero"/>
        <c:auto val="1"/>
        <c:lblAlgn val="ctr"/>
        <c:lblOffset val="100"/>
        <c:noMultiLvlLbl val="0"/>
      </c:catAx>
      <c:valAx>
        <c:axId val="6376751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3767480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BY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Половой состав, %</a:t>
            </a:r>
          </a:p>
        </c:rich>
      </c:tx>
      <c:layout>
        <c:manualLayout>
          <c:xMode val="edge"/>
          <c:yMode val="edge"/>
          <c:x val="0.3386038568847745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333858915839098E-2"/>
          <c:y val="0.14109543384068438"/>
          <c:w val="0.95333228216832178"/>
          <c:h val="0.589938022759376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5">
                <a:lumMod val="75000"/>
                <a:alpha val="74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  <a:sp3d>
              <a:contourClr>
                <a:schemeClr val="accent5">
                  <a:lumMod val="50000"/>
                </a:schemeClr>
              </a:contourClr>
            </a:sp3d>
          </c:spPr>
          <c:invertIfNegative val="0"/>
          <c:dLbls>
            <c:dLbl>
              <c:idx val="2"/>
              <c:layout>
                <c:manualLayout>
                  <c:x val="1.6779159651041292E-2"/>
                  <c:y val="1.051526309475450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890170181833729E-2"/>
                      <c:h val="7.51729746077596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647-4BD4-837D-D91A5F30E9CA}"/>
                </c:ext>
              </c:extLst>
            </c:dLbl>
            <c:dLbl>
              <c:idx val="3"/>
              <c:layout>
                <c:manualLayout>
                  <c:x val="9.2592592592592587E-3"/>
                  <c:y val="-7.48362956033683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47-4BD4-837D-D91A5F30E9CA}"/>
                </c:ext>
              </c:extLst>
            </c:dLbl>
            <c:dLbl>
              <c:idx val="5"/>
              <c:layout>
                <c:manualLayout>
                  <c:x val="4.4792201219264879E-3"/>
                  <c:y val="-5.5115403844017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78-4223-9AB9-249F07F9D292}"/>
                </c:ext>
              </c:extLst>
            </c:dLbl>
            <c:dLbl>
              <c:idx val="7"/>
              <c:layout>
                <c:manualLayout>
                  <c:x val="1.5677270426742707E-2"/>
                  <c:y val="1.6534621153205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78-4223-9AB9-249F07F9D2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7">
                  <c:v>всего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81.400000000000006</c:v>
                </c:pt>
                <c:pt idx="1">
                  <c:v>84.2</c:v>
                </c:pt>
                <c:pt idx="2">
                  <c:v>86.6</c:v>
                </c:pt>
                <c:pt idx="3">
                  <c:v>82.3</c:v>
                </c:pt>
                <c:pt idx="4">
                  <c:v>81.599999999999994</c:v>
                </c:pt>
                <c:pt idx="5">
                  <c:v>85.2</c:v>
                </c:pt>
                <c:pt idx="7">
                  <c:v>83.6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47-4BD4-837D-D91A5F30E9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rgbClr val="EA6C6C">
                <a:alpha val="79000"/>
              </a:srgbClr>
            </a:solidFill>
            <a:ln>
              <a:solidFill>
                <a:srgbClr val="FF7C80"/>
              </a:solidFill>
            </a:ln>
            <a:effectLst/>
            <a:sp3d>
              <a:contourClr>
                <a:srgbClr val="FF7C80"/>
              </a:contourClr>
            </a:sp3d>
          </c:spPr>
          <c:invertIfNegative val="0"/>
          <c:dLbls>
            <c:dLbl>
              <c:idx val="0"/>
              <c:layout>
                <c:manualLayout>
                  <c:x val="3.08641975308641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47-4BD4-837D-D91A5F30E9CA}"/>
                </c:ext>
              </c:extLst>
            </c:dLbl>
            <c:dLbl>
              <c:idx val="2"/>
              <c:layout>
                <c:manualLayout>
                  <c:x val="4.6296296296296294E-3"/>
                  <c:y val="-1.1225444340505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47-4BD4-837D-D91A5F30E9CA}"/>
                </c:ext>
              </c:extLst>
            </c:dLbl>
            <c:dLbl>
              <c:idx val="3"/>
              <c:layout>
                <c:manualLayout>
                  <c:x val="9.25925925925925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47-4BD4-837D-D91A5F30E9CA}"/>
                </c:ext>
              </c:extLst>
            </c:dLbl>
            <c:dLbl>
              <c:idx val="5"/>
              <c:layout>
                <c:manualLayout>
                  <c:x val="6.7188301828897314E-3"/>
                  <c:y val="5.5115403844017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78-4223-9AB9-249F07F9D292}"/>
                </c:ext>
              </c:extLst>
            </c:dLbl>
            <c:dLbl>
              <c:idx val="7"/>
              <c:layout>
                <c:manualLayout>
                  <c:x val="1.5677270426742707E-2"/>
                  <c:y val="5.511540384401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78-4223-9AB9-249F07F9D2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7">
                  <c:v>всего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18.600000000000001</c:v>
                </c:pt>
                <c:pt idx="1">
                  <c:v>15.8</c:v>
                </c:pt>
                <c:pt idx="2">
                  <c:v>13.4</c:v>
                </c:pt>
                <c:pt idx="3">
                  <c:v>17.7</c:v>
                </c:pt>
                <c:pt idx="4">
                  <c:v>18.399999999999999</c:v>
                </c:pt>
                <c:pt idx="5">
                  <c:v>14.8</c:v>
                </c:pt>
                <c:pt idx="7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47-4BD4-837D-D91A5F30E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gapDepth val="115"/>
        <c:shape val="cylinder"/>
        <c:axId val="320549072"/>
        <c:axId val="320548680"/>
        <c:axId val="0"/>
      </c:bar3DChart>
      <c:catAx>
        <c:axId val="32054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320548680"/>
        <c:crosses val="autoZero"/>
        <c:auto val="1"/>
        <c:lblAlgn val="ctr"/>
        <c:lblOffset val="100"/>
        <c:noMultiLvlLbl val="0"/>
      </c:catAx>
      <c:valAx>
        <c:axId val="320548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054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677356034934314"/>
          <c:y val="0.84048619222488796"/>
          <c:w val="0.39433319614739115"/>
          <c:h val="0.103120288221943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по месту жительства,%</a:t>
            </a:r>
          </a:p>
        </c:rich>
      </c:tx>
      <c:layout>
        <c:manualLayout>
          <c:xMode val="edge"/>
          <c:yMode val="edge"/>
          <c:x val="0.28449999999999998"/>
          <c:y val="3.7909429298914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16666666666665E-2"/>
          <c:y val="0.20184610232851671"/>
          <c:w val="0.95416666666666672"/>
          <c:h val="0.536717585947920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</c:v>
                </c:pt>
              </c:strCache>
            </c:strRef>
          </c:tx>
          <c:spPr>
            <a:solidFill>
              <a:schemeClr val="accent6">
                <a:lumMod val="75000"/>
                <a:alpha val="66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p3d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4"/>
              <c:layout>
                <c:manualLayout>
                  <c:x val="7.1267091475893827E-3"/>
                  <c:y val="-1.1023080768803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1F-41A9-9D62-82903DBFCF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7">
                  <c:v>ВСЕГО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43.6</c:v>
                </c:pt>
                <c:pt idx="1">
                  <c:v>37.4</c:v>
                </c:pt>
                <c:pt idx="2">
                  <c:v>42.2</c:v>
                </c:pt>
                <c:pt idx="3">
                  <c:v>42.9</c:v>
                </c:pt>
                <c:pt idx="4">
                  <c:v>41.6</c:v>
                </c:pt>
                <c:pt idx="5">
                  <c:v>44.5</c:v>
                </c:pt>
                <c:pt idx="7">
                  <c:v>42.1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9-4296-BD55-D9C5B21BB8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село</c:v>
                </c:pt>
              </c:strCache>
            </c:strRef>
          </c:tx>
          <c:spPr>
            <a:solidFill>
              <a:schemeClr val="accent3">
                <a:lumMod val="75000"/>
                <a:alpha val="8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  <a:sp3d>
              <a:contourClr>
                <a:schemeClr val="accent5">
                  <a:lumMod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7">
                  <c:v>ВСЕГО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55.9</c:v>
                </c:pt>
                <c:pt idx="1">
                  <c:v>62.6</c:v>
                </c:pt>
                <c:pt idx="2">
                  <c:v>57</c:v>
                </c:pt>
                <c:pt idx="3">
                  <c:v>57.1</c:v>
                </c:pt>
                <c:pt idx="4">
                  <c:v>57.7</c:v>
                </c:pt>
                <c:pt idx="5">
                  <c:v>55.5</c:v>
                </c:pt>
                <c:pt idx="7">
                  <c:v>57.6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99-4296-BD55-D9C5B21BB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gapDepth val="50"/>
        <c:shape val="box"/>
        <c:axId val="320550248"/>
        <c:axId val="320546720"/>
        <c:axId val="0"/>
      </c:bar3DChart>
      <c:catAx>
        <c:axId val="320550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320546720"/>
        <c:crosses val="autoZero"/>
        <c:auto val="1"/>
        <c:lblAlgn val="ctr"/>
        <c:lblOffset val="100"/>
        <c:noMultiLvlLbl val="0"/>
      </c:catAx>
      <c:valAx>
        <c:axId val="320546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0550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по семейному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положению,%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90614168365286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solidFill>
          <a:schemeClr val="bg1"/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775028639805046"/>
          <c:y val="0.14123270074247726"/>
          <c:w val="0.82224971360194954"/>
          <c:h val="0.8565939289132983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99FF">
                <a:alpha val="57000"/>
              </a:srgbClr>
            </a:solidFill>
            <a:ln>
              <a:solidFill>
                <a:srgbClr val="DEA900"/>
              </a:solidFill>
            </a:ln>
            <a:effectLst/>
            <a:sp3d>
              <a:contourClr>
                <a:srgbClr val="DEA900"/>
              </a:contourClr>
            </a:sp3d>
          </c:spPr>
          <c:invertIfNegative val="0"/>
          <c:dLbls>
            <c:dLbl>
              <c:idx val="2"/>
              <c:layout>
                <c:manualLayout>
                  <c:x val="1.1183882997210159E-2"/>
                  <c:y val="-7.0991413253174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C0-4477-BB2E-0E0CA73FFF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состояли в браке</c:v>
                </c:pt>
                <c:pt idx="1">
                  <c:v>разведены</c:v>
                </c:pt>
                <c:pt idx="2">
                  <c:v>вдоцы(вы)</c:v>
                </c:pt>
                <c:pt idx="3">
                  <c:v>холостые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37.9</c:v>
                </c:pt>
                <c:pt idx="1">
                  <c:v>16.8</c:v>
                </c:pt>
                <c:pt idx="2">
                  <c:v>12.9</c:v>
                </c:pt>
                <c:pt idx="3">
                  <c:v>32.200000000000003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2C-4516-8B3A-A55EA9C4A2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C000">
                <a:alpha val="80000"/>
              </a:srgbClr>
            </a:solidFill>
            <a:ln>
              <a:solidFill>
                <a:srgbClr val="DEA900"/>
              </a:solidFill>
            </a:ln>
            <a:effectLst/>
            <a:sp3d>
              <a:contourClr>
                <a:srgbClr val="DEA9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состояли в браке</c:v>
                </c:pt>
                <c:pt idx="1">
                  <c:v>разведены</c:v>
                </c:pt>
                <c:pt idx="2">
                  <c:v>вдоцы(вы)</c:v>
                </c:pt>
                <c:pt idx="3">
                  <c:v>холостые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43.3</c:v>
                </c:pt>
                <c:pt idx="1">
                  <c:v>20.100000000000001</c:v>
                </c:pt>
                <c:pt idx="2">
                  <c:v>10.7</c:v>
                </c:pt>
                <c:pt idx="3">
                  <c:v>25.9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2C-4516-8B3A-A55EA9C4A23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8080">
                <a:alpha val="60000"/>
              </a:srgbClr>
            </a:solidFill>
            <a:ln>
              <a:solidFill>
                <a:srgbClr val="DEA900"/>
              </a:solidFill>
            </a:ln>
            <a:effectLst/>
            <a:sp3d>
              <a:contourClr>
                <a:srgbClr val="DEA900"/>
              </a:contourClr>
            </a:sp3d>
          </c:spPr>
          <c:invertIfNegative val="0"/>
          <c:dLbls>
            <c:dLbl>
              <c:idx val="2"/>
              <c:layout>
                <c:manualLayout>
                  <c:x val="5.5919414986050622E-3"/>
                  <c:y val="-7.0991413253174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C0-4477-BB2E-0E0CA73FFF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состояли в браке</c:v>
                </c:pt>
                <c:pt idx="1">
                  <c:v>разведены</c:v>
                </c:pt>
                <c:pt idx="2">
                  <c:v>вдоцы(вы)</c:v>
                </c:pt>
                <c:pt idx="3">
                  <c:v>холостые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42.5</c:v>
                </c:pt>
                <c:pt idx="1">
                  <c:v>17</c:v>
                </c:pt>
                <c:pt idx="2">
                  <c:v>12.3</c:v>
                </c:pt>
                <c:pt idx="3">
                  <c:v>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2C-4516-8B3A-A55EA9C4A23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  <a:alpha val="81000"/>
              </a:schemeClr>
            </a:solidFill>
            <a:ln>
              <a:solidFill>
                <a:srgbClr val="DEA900"/>
              </a:solidFill>
            </a:ln>
            <a:effectLst/>
            <a:sp3d>
              <a:contourClr>
                <a:srgbClr val="DEA9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состояли в браке</c:v>
                </c:pt>
                <c:pt idx="1">
                  <c:v>разведены</c:v>
                </c:pt>
                <c:pt idx="2">
                  <c:v>вдоцы(вы)</c:v>
                </c:pt>
                <c:pt idx="3">
                  <c:v>холостые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41</c:v>
                </c:pt>
                <c:pt idx="1">
                  <c:v>18.600000000000001</c:v>
                </c:pt>
                <c:pt idx="2">
                  <c:v>14.9</c:v>
                </c:pt>
                <c:pt idx="3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2C-4516-8B3A-A55EA9C4A23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tx2">
                <a:lumMod val="60000"/>
                <a:lumOff val="40000"/>
                <a:alpha val="82000"/>
              </a:schemeClr>
            </a:solidFill>
            <a:ln>
              <a:solidFill>
                <a:schemeClr val="accent6"/>
              </a:solidFill>
            </a:ln>
            <a:effectLst/>
            <a:sp3d>
              <a:contourClr>
                <a:schemeClr val="accent6"/>
              </a:contourClr>
            </a:sp3d>
          </c:spPr>
          <c:invertIfNegative val="0"/>
          <c:dLbls>
            <c:dLbl>
              <c:idx val="0"/>
              <c:layout>
                <c:manualLayout>
                  <c:x val="9.5253532849719786E-3"/>
                  <c:y val="-8.26403903839744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2C-4516-8B3A-A55EA9C4A234}"/>
                </c:ext>
              </c:extLst>
            </c:dLbl>
            <c:dLbl>
              <c:idx val="1"/>
              <c:layout>
                <c:manualLayout>
                  <c:x val="1.791581445413169E-3"/>
                  <c:y val="-1.4967354054677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2C-4516-8B3A-A55EA9C4A234}"/>
                </c:ext>
              </c:extLst>
            </c:dLbl>
            <c:dLbl>
              <c:idx val="2"/>
              <c:layout>
                <c:manualLayout>
                  <c:x val="1.1042103063151005E-2"/>
                  <c:y val="-7.0381418137327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2C-4516-8B3A-A55EA9C4A234}"/>
                </c:ext>
              </c:extLst>
            </c:dLbl>
            <c:dLbl>
              <c:idx val="3"/>
              <c:layout>
                <c:manualLayout>
                  <c:x val="5.7560771936087246E-3"/>
                  <c:y val="-1.1225604562456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2C-4516-8B3A-A55EA9C4A2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состояли в браке</c:v>
                </c:pt>
                <c:pt idx="1">
                  <c:v>разведены</c:v>
                </c:pt>
                <c:pt idx="2">
                  <c:v>вдоцы(вы)</c:v>
                </c:pt>
                <c:pt idx="3">
                  <c:v>холостые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41.7</c:v>
                </c:pt>
                <c:pt idx="1">
                  <c:v>20.5</c:v>
                </c:pt>
                <c:pt idx="2">
                  <c:v>12.4</c:v>
                </c:pt>
                <c:pt idx="3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2C-4516-8B3A-A55EA9C4A23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75000"/>
                <a:alpha val="78000"/>
              </a:schemeClr>
            </a:solidFill>
            <a:ln>
              <a:solidFill>
                <a:schemeClr val="accent6"/>
              </a:solidFill>
            </a:ln>
            <a:effectLst/>
            <a:sp3d>
              <a:contourClr>
                <a:schemeClr val="accent6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состояли в браке</c:v>
                </c:pt>
                <c:pt idx="1">
                  <c:v>разведены</c:v>
                </c:pt>
                <c:pt idx="2">
                  <c:v>вдоцы(вы)</c:v>
                </c:pt>
                <c:pt idx="3">
                  <c:v>холостые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39.6</c:v>
                </c:pt>
                <c:pt idx="1">
                  <c:v>17.5</c:v>
                </c:pt>
                <c:pt idx="2">
                  <c:v>10.8</c:v>
                </c:pt>
                <c:pt idx="3">
                  <c:v>32.1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47-4603-B325-57BC419B173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6 лет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4.846349298791084E-2"/>
                  <c:y val="-2.218481664161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C0-4477-BB2E-0E0CA73FFF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состояли в браке</c:v>
                </c:pt>
                <c:pt idx="1">
                  <c:v>разведены</c:v>
                </c:pt>
                <c:pt idx="2">
                  <c:v>вдоцы(вы)</c:v>
                </c:pt>
                <c:pt idx="3">
                  <c:v>холостые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41.2</c:v>
                </c:pt>
                <c:pt idx="1">
                  <c:v>18.399999999999999</c:v>
                </c:pt>
                <c:pt idx="2">
                  <c:v>12.3</c:v>
                </c:pt>
                <c:pt idx="3">
                  <c:v>28.1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C0-4477-BB2E-0E0CA73FF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1755928"/>
        <c:axId val="321760632"/>
        <c:axId val="0"/>
      </c:bar3DChart>
      <c:catAx>
        <c:axId val="321755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321760632"/>
        <c:crosses val="autoZero"/>
        <c:auto val="1"/>
        <c:lblAlgn val="ctr"/>
        <c:lblOffset val="100"/>
        <c:noMultiLvlLbl val="0"/>
      </c:catAx>
      <c:valAx>
        <c:axId val="3217606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1755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367322877907309"/>
          <c:y val="0.1262015611123572"/>
          <c:w val="0.70133069610359022"/>
          <c:h val="9.62429757285485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B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28389522376302"/>
          <c:y val="0.12327995302109289"/>
          <c:w val="0.85493562583955318"/>
          <c:h val="0.6940602854330708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проживали одни</c:v>
                </c:pt>
              </c:strCache>
            </c:strRef>
          </c:tx>
          <c:spPr>
            <a:solidFill>
              <a:srgbClr val="FFC000">
                <a:alpha val="79000"/>
              </a:srgb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p3d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7">
                  <c:v>всего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28.5</c:v>
                </c:pt>
                <c:pt idx="1">
                  <c:v>23.8</c:v>
                </c:pt>
                <c:pt idx="2">
                  <c:v>23.7</c:v>
                </c:pt>
                <c:pt idx="3">
                  <c:v>25.8</c:v>
                </c:pt>
                <c:pt idx="4">
                  <c:v>26.6</c:v>
                </c:pt>
                <c:pt idx="5">
                  <c:v>25.6</c:v>
                </c:pt>
                <c:pt idx="7">
                  <c:v>25.7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A4-4EE5-87EF-E03C117762B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одни</c:v>
                </c:pt>
              </c:strCache>
            </c:strRef>
          </c:tx>
          <c:spPr>
            <a:solidFill>
              <a:srgbClr val="EA6C6C">
                <a:alpha val="74000"/>
              </a:srgbClr>
            </a:solidFill>
            <a:ln>
              <a:solidFill>
                <a:srgbClr val="DEA900"/>
              </a:solidFill>
            </a:ln>
            <a:effectLst/>
            <a:sp3d>
              <a:contourClr>
                <a:srgbClr val="DEA9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7">
                  <c:v>всего 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70.8</c:v>
                </c:pt>
                <c:pt idx="1">
                  <c:v>76.2</c:v>
                </c:pt>
                <c:pt idx="2">
                  <c:v>75.400000000000006</c:v>
                </c:pt>
                <c:pt idx="3">
                  <c:v>74.2</c:v>
                </c:pt>
                <c:pt idx="4">
                  <c:v>73.400000000000006</c:v>
                </c:pt>
                <c:pt idx="5">
                  <c:v>71.400000000000006</c:v>
                </c:pt>
                <c:pt idx="7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A4-4EE5-87EF-E03C11776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shape val="box"/>
        <c:axId val="321761416"/>
        <c:axId val="321758280"/>
        <c:axId val="0"/>
      </c:bar3DChart>
      <c:catAx>
        <c:axId val="32176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321758280"/>
        <c:crosses val="autoZero"/>
        <c:auto val="1"/>
        <c:lblAlgn val="ctr"/>
        <c:lblOffset val="100"/>
        <c:noMultiLvlLbl val="0"/>
      </c:catAx>
      <c:valAx>
        <c:axId val="321758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1761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16709571952322758"/>
          <c:w val="0.21283727733955488"/>
          <c:h val="0.606440282019898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B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86197185819933053"/>
          <c:h val="0.734979967503610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просто не работали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7">
                  <c:v>6 лет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63.6</c:v>
                </c:pt>
                <c:pt idx="1">
                  <c:v>57.8</c:v>
                </c:pt>
                <c:pt idx="2">
                  <c:v>54.2</c:v>
                </c:pt>
                <c:pt idx="3">
                  <c:v>47.4</c:v>
                </c:pt>
                <c:pt idx="4">
                  <c:v>55.8</c:v>
                </c:pt>
                <c:pt idx="5">
                  <c:v>63.4</c:v>
                </c:pt>
                <c:pt idx="7">
                  <c:v>57.3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16-48D6-A3DB-F9E0FE09F74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пенсия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7">
                  <c:v>6 лет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34.1</c:v>
                </c:pt>
                <c:pt idx="1">
                  <c:v>38.799999999999997</c:v>
                </c:pt>
                <c:pt idx="2">
                  <c:v>38.6</c:v>
                </c:pt>
                <c:pt idx="3">
                  <c:v>45.5</c:v>
                </c:pt>
                <c:pt idx="4">
                  <c:v>42.4</c:v>
                </c:pt>
                <c:pt idx="5">
                  <c:v>36.6</c:v>
                </c:pt>
                <c:pt idx="7">
                  <c:v>39.1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16-48D6-A3DB-F9E0FE09F74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инвалидность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9.1450744155999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16-48D6-A3DB-F9E0FE09F746}"/>
                </c:ext>
              </c:extLst>
            </c:dLbl>
            <c:dLbl>
              <c:idx val="1"/>
              <c:layout>
                <c:manualLayout>
                  <c:x val="0"/>
                  <c:y val="-0.13064392022285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16-48D6-A3DB-F9E0FE09F746}"/>
                </c:ext>
              </c:extLst>
            </c:dLbl>
            <c:dLbl>
              <c:idx val="2"/>
              <c:layout>
                <c:manualLayout>
                  <c:x val="9.7748911831404776E-3"/>
                  <c:y val="-9.7982940167141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279288498755277E-2"/>
                      <c:h val="0.115031971756224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716-48D6-A3DB-F9E0FE09F746}"/>
                </c:ext>
              </c:extLst>
            </c:dLbl>
            <c:dLbl>
              <c:idx val="3"/>
              <c:layout>
                <c:manualLayout>
                  <c:x val="0"/>
                  <c:y val="-9.1450744155999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716-48D6-A3DB-F9E0FE09F74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716-48D6-A3DB-F9E0FE09F74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FA-45FA-A25B-EE8B3569BABA}"/>
                </c:ext>
              </c:extLst>
            </c:dLbl>
            <c:dLbl>
              <c:idx val="7"/>
              <c:layout>
                <c:manualLayout>
                  <c:x val="9.774891183140514E-3"/>
                  <c:y val="-9.1450744155999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EF-46FA-AA77-D8B9144EB8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7">
                  <c:v>6 лет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2.2999999999999998</c:v>
                </c:pt>
                <c:pt idx="1">
                  <c:v>1.9</c:v>
                </c:pt>
                <c:pt idx="2">
                  <c:v>5.6</c:v>
                </c:pt>
                <c:pt idx="3">
                  <c:v>7.2</c:v>
                </c:pt>
                <c:pt idx="4">
                  <c:v>0</c:v>
                </c:pt>
                <c:pt idx="5">
                  <c:v>0</c:v>
                </c:pt>
                <c:pt idx="7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16-48D6-A3DB-F9E0FE09F7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1757888"/>
        <c:axId val="321762984"/>
        <c:axId val="0"/>
      </c:bar3DChart>
      <c:catAx>
        <c:axId val="32175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321762984"/>
        <c:crosses val="autoZero"/>
        <c:auto val="1"/>
        <c:lblAlgn val="ctr"/>
        <c:lblOffset val="100"/>
        <c:noMultiLvlLbl val="0"/>
      </c:catAx>
      <c:valAx>
        <c:axId val="321762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175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385319745157044"/>
          <c:y val="0.31131674669892645"/>
          <c:w val="0.21547871492539478"/>
          <c:h val="0.638964497771852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00000"/>
            </a:lnSpc>
            <a:defRPr sz="1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28389522376302"/>
          <c:y val="0.12327995302109289"/>
          <c:w val="0.85493562583955318"/>
          <c:h val="0.6940602854330708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проживали одни</c:v>
                </c:pt>
              </c:strCache>
            </c:strRef>
          </c:tx>
          <c:spPr>
            <a:solidFill>
              <a:srgbClr val="FFC000">
                <a:alpha val="79000"/>
              </a:srgb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p3d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7">
                  <c:v>всего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28.5</c:v>
                </c:pt>
                <c:pt idx="1">
                  <c:v>23.8</c:v>
                </c:pt>
                <c:pt idx="2">
                  <c:v>23.7</c:v>
                </c:pt>
                <c:pt idx="3">
                  <c:v>25.8</c:v>
                </c:pt>
                <c:pt idx="4">
                  <c:v>26.6</c:v>
                </c:pt>
                <c:pt idx="5">
                  <c:v>25.6</c:v>
                </c:pt>
                <c:pt idx="7">
                  <c:v>25.7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29-488C-9037-ED3DABDD7E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одни</c:v>
                </c:pt>
              </c:strCache>
            </c:strRef>
          </c:tx>
          <c:spPr>
            <a:solidFill>
              <a:srgbClr val="EA6C6C">
                <a:alpha val="74000"/>
              </a:srgbClr>
            </a:solidFill>
            <a:ln>
              <a:solidFill>
                <a:srgbClr val="DEA900"/>
              </a:solidFill>
            </a:ln>
            <a:effectLst/>
            <a:sp3d>
              <a:contourClr>
                <a:srgbClr val="DEA9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7">
                  <c:v>всего 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70.8</c:v>
                </c:pt>
                <c:pt idx="1">
                  <c:v>76.2</c:v>
                </c:pt>
                <c:pt idx="2">
                  <c:v>75.400000000000006</c:v>
                </c:pt>
                <c:pt idx="3">
                  <c:v>74.2</c:v>
                </c:pt>
                <c:pt idx="4">
                  <c:v>73.400000000000006</c:v>
                </c:pt>
                <c:pt idx="5">
                  <c:v>71.400000000000006</c:v>
                </c:pt>
                <c:pt idx="7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29-488C-9037-ED3DABDD7E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shape val="box"/>
        <c:axId val="321761416"/>
        <c:axId val="321758280"/>
        <c:axId val="0"/>
      </c:bar3DChart>
      <c:catAx>
        <c:axId val="32176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BY"/>
          </a:p>
        </c:txPr>
        <c:crossAx val="321758280"/>
        <c:crosses val="autoZero"/>
        <c:auto val="1"/>
        <c:lblAlgn val="ctr"/>
        <c:lblOffset val="100"/>
        <c:noMultiLvlLbl val="0"/>
      </c:catAx>
      <c:valAx>
        <c:axId val="321758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1761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16709571952322758"/>
          <c:w val="0.21283727733955488"/>
          <c:h val="0.606440282019898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B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Совершение</a:t>
            </a:r>
            <a:r>
              <a:rPr lang="ru-RU" sz="16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суицида в алкогольном опьянении,%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1828985293768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495211286945178E-2"/>
          <c:y val="0.24817678988048944"/>
          <c:w val="0.9046333802478459"/>
          <c:h val="0.41899610360753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алгольное опьянение</c:v>
                </c:pt>
              </c:strCache>
            </c:strRef>
          </c:tx>
          <c:spPr>
            <a:solidFill>
              <a:srgbClr val="C00000">
                <a:alpha val="66000"/>
              </a:srgb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p3d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7"/>
              <c:layout>
                <c:manualLayout>
                  <c:x val="7.9796559384455304E-2"/>
                  <c:y val="-6.2989032964591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6A-4CF3-A11F-9E2D0DEC6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7">
                  <c:v>6 лет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55.9</c:v>
                </c:pt>
                <c:pt idx="1">
                  <c:v>57</c:v>
                </c:pt>
                <c:pt idx="2">
                  <c:v>50.8</c:v>
                </c:pt>
                <c:pt idx="3">
                  <c:v>55</c:v>
                </c:pt>
                <c:pt idx="4">
                  <c:v>58.3</c:v>
                </c:pt>
                <c:pt idx="5">
                  <c:v>60.9</c:v>
                </c:pt>
                <c:pt idx="7">
                  <c:v>56.3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6A-4CF3-A11F-9E2D0DEC6E7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трезвое состояние</c:v>
                </c:pt>
              </c:strCache>
            </c:strRef>
          </c:tx>
          <c:spPr>
            <a:solidFill>
              <a:srgbClr val="FFC000">
                <a:alpha val="56000"/>
              </a:srgb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  <a:sp3d>
              <a:contourClr>
                <a:schemeClr val="accent6">
                  <a:lumMod val="60000"/>
                  <a:lumOff val="40000"/>
                </a:schemeClr>
              </a:contourClr>
            </a:sp3d>
          </c:spPr>
          <c:invertIfNegative val="0"/>
          <c:dLbls>
            <c:dLbl>
              <c:idx val="7"/>
              <c:layout>
                <c:manualLayout>
                  <c:x val="7.97965593844553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6A-4CF3-A11F-9E2D0DEC6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7">
                  <c:v>6 лет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38.6</c:v>
                </c:pt>
                <c:pt idx="1">
                  <c:v>40.4</c:v>
                </c:pt>
                <c:pt idx="2">
                  <c:v>47.2</c:v>
                </c:pt>
                <c:pt idx="3">
                  <c:v>42.2</c:v>
                </c:pt>
                <c:pt idx="4">
                  <c:v>40.200000000000003</c:v>
                </c:pt>
                <c:pt idx="5">
                  <c:v>38.799999999999997</c:v>
                </c:pt>
                <c:pt idx="7">
                  <c:v>41.2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6A-4CF3-A11F-9E2D0DEC6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shape val="box"/>
        <c:axId val="319441408"/>
        <c:axId val="319439440"/>
        <c:axId val="0"/>
      </c:bar3DChart>
      <c:catAx>
        <c:axId val="31944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319439440"/>
        <c:crosses val="autoZero"/>
        <c:auto val="1"/>
        <c:lblAlgn val="ctr"/>
        <c:lblOffset val="100"/>
        <c:noMultiLvlLbl val="0"/>
      </c:catAx>
      <c:valAx>
        <c:axId val="3194394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944140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8777901082151903E-2"/>
          <c:y val="0.81751548170352284"/>
          <c:w val="0.82009005865765228"/>
          <c:h val="9.71149362063399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36CCB-A4FA-431A-A271-8CAA85CD1FD0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A6987-C940-44B1-A747-50A06C270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425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288AB-273E-42F6-A69F-909897433875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F6BA2-AE4B-411E-BD3F-AF361F114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99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F6BA2-AE4B-411E-BD3F-AF361F1149E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59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D447-81D9-4FA6-B2EB-65BB1AC388C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6AD8-3D01-4523-B8FC-BE9385B75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48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D447-81D9-4FA6-B2EB-65BB1AC388C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6AD8-3D01-4523-B8FC-BE9385B75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56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D447-81D9-4FA6-B2EB-65BB1AC388C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6AD8-3D01-4523-B8FC-BE9385B75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79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D447-81D9-4FA6-B2EB-65BB1AC388C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6AD8-3D01-4523-B8FC-BE9385B75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93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D447-81D9-4FA6-B2EB-65BB1AC388C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6AD8-3D01-4523-B8FC-BE9385B75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00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D447-81D9-4FA6-B2EB-65BB1AC388C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6AD8-3D01-4523-B8FC-BE9385B75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04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D447-81D9-4FA6-B2EB-65BB1AC388C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6AD8-3D01-4523-B8FC-BE9385B75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54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D447-81D9-4FA6-B2EB-65BB1AC388C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6AD8-3D01-4523-B8FC-BE9385B75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83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D447-81D9-4FA6-B2EB-65BB1AC388C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6AD8-3D01-4523-B8FC-BE9385B75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36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D447-81D9-4FA6-B2EB-65BB1AC388C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6AD8-3D01-4523-B8FC-BE9385B75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70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D447-81D9-4FA6-B2EB-65BB1AC388C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6AD8-3D01-4523-B8FC-BE9385B75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84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4D447-81D9-4FA6-B2EB-65BB1AC388C9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86AD8-3D01-4523-B8FC-BE9385B75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55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CD51C3-CD0E-4595-80A9-E81E2ABEA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05" y="0"/>
            <a:ext cx="6881735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800" b="1" spc="-75" dirty="0">
                <a:latin typeface="Arial" panose="020B0604020202020204" pitchFamily="34" charset="0"/>
                <a:cs typeface="Arial" panose="020B0604020202020204" pitchFamily="34" charset="0"/>
              </a:rPr>
              <a:t>ПРОФИЛАКТИКА СУИЦИДАЛЬНОГО ПОВЕДЕНИЯ В ПОЖИЛОМ ВОЗРАСТЕ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652" y="3705876"/>
            <a:ext cx="5340660" cy="688805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Катаргина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Екатерина Леонидовна</a:t>
            </a:r>
          </a:p>
          <a:p>
            <a:pPr algn="l"/>
            <a:r>
              <a:rPr lang="ru-RU" sz="1725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главного врача по медицинской части (по психиатрии) главный внештатный специалист по психотерапии главного управления по здравоохранению Минского облисполкома</a:t>
            </a:r>
          </a:p>
        </p:txBody>
      </p:sp>
    </p:spTree>
    <p:extLst>
      <p:ext uri="{BB962C8B-B14F-4D97-AF65-F5344CB8AC3E}">
        <p14:creationId xmlns:p14="http://schemas.microsoft.com/office/powerpoint/2010/main" val="4247925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2FD295-3412-460C-A862-EF5497FD43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5542" y="699543"/>
            <a:ext cx="3777514" cy="4361836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AD1D17C4-B302-4A1D-87EA-51FF9BE131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11521" y="445269"/>
            <a:ext cx="3031331" cy="108461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Снижение рецепторов, чувствительных к глутамату</a:t>
            </a:r>
            <a:endParaRPr lang="ru-BY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862EDF-1A76-4061-AB34-D7F514EE0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254" y="1773487"/>
            <a:ext cx="3419555" cy="19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55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6CB772-B8D6-42AC-8F37-C088AB1B8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513" y="112088"/>
            <a:ext cx="6858000" cy="126796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E0D0D-6EF2-4413-B49A-21E27B6D1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latin typeface="Bahnschrift Condensed" panose="020B0502040204020203" pitchFamily="34" charset="0"/>
              </a:rPr>
              <a:t>ФАКТОРЫ ВЫСОКОГО СУИЦИДАЛЬНОГО РИСКА В ПОЖИЛОМ ВОЗРАСТЕ:</a:t>
            </a:r>
            <a:br>
              <a:rPr lang="ru-RU" sz="2000" b="1" dirty="0">
                <a:latin typeface="Bahnschrift Condensed" panose="020B0502040204020203" pitchFamily="34" charset="0"/>
              </a:rPr>
            </a:br>
            <a:endParaRPr lang="ru-BY" sz="2000" b="1" dirty="0">
              <a:latin typeface="Bahnschrift Condensed" panose="020B05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B9376D-3E89-4BC7-8281-0F00625C2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200151"/>
            <a:ext cx="6254452" cy="3394472"/>
          </a:xfrm>
        </p:spPr>
        <p:txBody>
          <a:bodyPr>
            <a:normAutofit/>
          </a:bodyPr>
          <a:lstStyle/>
          <a:p>
            <a:r>
              <a:rPr lang="ru-RU" b="1" i="1" dirty="0"/>
              <a:t>Психопатология</a:t>
            </a:r>
          </a:p>
          <a:p>
            <a:r>
              <a:rPr lang="ru-RU" sz="2600" b="1" i="1" dirty="0"/>
              <a:t>1) Депрессия</a:t>
            </a:r>
          </a:p>
          <a:p>
            <a:endParaRPr lang="ru-BY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1E8507-5EC4-4C94-B0B1-9EF47DC0E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735" y="1635646"/>
            <a:ext cx="4627265" cy="339576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82878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0F7DE0-F749-4A7A-9FEC-A50527DC6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93" y="10294"/>
            <a:ext cx="6858000" cy="126796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E0D0D-6EF2-4413-B49A-21E27B6D1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/>
              <a:t>ФАКТОРЫ ВЫСОКОГО СУИЦИДАЛЬНОГО РИСКА В ПОЖИЛОМ ВОЗРАСТЕ:</a:t>
            </a:r>
            <a:br>
              <a:rPr lang="ru-RU" sz="1800" b="1" dirty="0"/>
            </a:br>
            <a:endParaRPr lang="ru-BY" sz="1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B9376D-3E89-4BC7-8281-0F00625C2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200151"/>
            <a:ext cx="6254452" cy="3394472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/>
              <a:t>1) Депрессия</a:t>
            </a:r>
          </a:p>
          <a:p>
            <a:r>
              <a:rPr lang="ru-RU" b="1" i="1" dirty="0"/>
              <a:t>2) Тревожные расстройства</a:t>
            </a:r>
          </a:p>
          <a:p>
            <a:r>
              <a:rPr lang="ru-RU" b="1" i="1" dirty="0"/>
              <a:t>3) Психозы и деменция</a:t>
            </a:r>
          </a:p>
          <a:p>
            <a:r>
              <a:rPr lang="ru-RU" b="1" i="1" dirty="0"/>
              <a:t>4) Соматические заболевания</a:t>
            </a:r>
          </a:p>
          <a:p>
            <a:pPr marL="0" indent="0">
              <a:buNone/>
            </a:pPr>
            <a:r>
              <a:rPr lang="ru-RU" sz="1700" dirty="0"/>
              <a:t>В момент самоубийства 65 % пожилых страдали хронической соматической патологией и 27 % – тяжелым хроническим длительным заболеванием. Важным аспектом риска суицида, связанным с соматическими заболеваниями, являются чувства и страхи пациента по поводу болезни даже при ее отсутствии</a:t>
            </a:r>
          </a:p>
          <a:p>
            <a:pPr marL="0" indent="0">
              <a:buNone/>
            </a:pPr>
            <a:endParaRPr lang="ru-RU" sz="1700" dirty="0"/>
          </a:p>
          <a:p>
            <a:r>
              <a:rPr lang="ru-RU" b="1" i="1" dirty="0"/>
              <a:t>5) Терминальное заболевание и рак</a:t>
            </a: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916093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1D301-D9AE-418B-AE1D-6A6188354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754"/>
          <a:stretch/>
        </p:blipFill>
        <p:spPr>
          <a:xfrm>
            <a:off x="0" y="8382"/>
            <a:ext cx="6858000" cy="119176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E3C5A-9F49-44EE-872F-76BE6B405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Bahnschrift Condensed" panose="020B0502040204020203" pitchFamily="34" charset="0"/>
              </a:rPr>
              <a:t>Группы суицидального риска:</a:t>
            </a:r>
            <a:br>
              <a:rPr lang="ru-RU" dirty="0">
                <a:latin typeface="Bahnschrift Condensed" panose="020B0502040204020203" pitchFamily="34" charset="0"/>
              </a:rPr>
            </a:br>
            <a:endParaRPr lang="ru-BY" dirty="0"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21333C6-48D9-4E69-B778-F2BFAD09E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одиноко проживающие,</a:t>
            </a:r>
          </a:p>
          <a:p>
            <a:r>
              <a:rPr lang="ru-RU" dirty="0"/>
              <a:t>находящиеся в состоянии депрессии,</a:t>
            </a:r>
          </a:p>
          <a:p>
            <a:r>
              <a:rPr lang="ru-RU" dirty="0"/>
              <a:t>имеющие зависимость от алкоголя, психоактивных веществ,</a:t>
            </a:r>
          </a:p>
          <a:p>
            <a:r>
              <a:rPr lang="ru-RU" dirty="0"/>
              <a:t>переживающие горе, утрату (смерть супруга, детей, особенно в течение первого года после потери).</a:t>
            </a:r>
          </a:p>
          <a:p>
            <a:r>
              <a:rPr lang="ru-RU" dirty="0"/>
              <a:t>находящиеся в вынужденной социальной изоляции от семьи, друзей,</a:t>
            </a:r>
          </a:p>
          <a:p>
            <a:r>
              <a:rPr lang="ru-RU" dirty="0"/>
              <a:t>имеющие тяжелое хроническое прогрессирующее заболевание в т.ч. с ограничениями в быту, самообслуживания, общения, болевым синдромом,</a:t>
            </a:r>
          </a:p>
          <a:p>
            <a:r>
              <a:rPr lang="ru-RU" dirty="0"/>
              <a:t>имеющие предыдущую (незаконченную) попытку суицида или суицид в семье,</a:t>
            </a:r>
          </a:p>
          <a:p>
            <a:r>
              <a:rPr lang="ru-RU" dirty="0"/>
              <a:t>участвующие в судебном процессе, находящиеся под судом (или риск судебного преследования);</a:t>
            </a:r>
          </a:p>
          <a:p>
            <a:r>
              <a:rPr lang="ru-RU" dirty="0"/>
              <a:t>лишенные имущества, средств к существованию.</a:t>
            </a: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084270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94EBCA-60D8-4290-844F-E4171E1C1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1948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D0A1B-CF7D-4392-B3BC-2B9B8441E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Bahnschrift Condensed" panose="020B0502040204020203" pitchFamily="34" charset="0"/>
              </a:rPr>
              <a:t>Биологические аспекты</a:t>
            </a:r>
            <a:br>
              <a:rPr lang="ru-RU" dirty="0">
                <a:latin typeface="Bahnschrift Condensed" panose="020B0502040204020203" pitchFamily="34" charset="0"/>
              </a:rPr>
            </a:br>
            <a:endParaRPr lang="ru-BY" dirty="0">
              <a:latin typeface="Bahnschrift Condensed" panose="020B05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9FEA8E-F8B4-4273-98E9-2B42D1207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Воздействие на все каналы восприятия: вкус, зрение, слух, осязание, на выходе  действие</a:t>
            </a:r>
          </a:p>
          <a:p>
            <a:r>
              <a:rPr lang="ru-RU" dirty="0"/>
              <a:t>Мозг любит движение ( 2.5 часа в неделю умеренной аэробной нагрузки или 75 минут интенсивной, упражнения для укрепления мышц) улучшает память, борьба с депрессией , уменьшение доли стресса , больше новых нейронов. </a:t>
            </a:r>
          </a:p>
          <a:p>
            <a:r>
              <a:rPr lang="ru-RU" dirty="0"/>
              <a:t>Нормализация ритма жизни (полноценный сон, отдых и нагрузка)</a:t>
            </a:r>
          </a:p>
          <a:p>
            <a:r>
              <a:rPr lang="ru-RU" dirty="0"/>
              <a:t>Адаптированное питание 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326348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90EF31-5FB0-4EA9-AD56-37336B0C1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478"/>
            <a:ext cx="6858000" cy="11948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B65D4-FDFC-4794-B86C-40C6055B3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Bahnschrift Condensed" panose="020B0502040204020203" pitchFamily="34" charset="0"/>
              </a:rPr>
              <a:t>Психологические и социальные аспекты</a:t>
            </a:r>
            <a:endParaRPr lang="ru-BY" dirty="0">
              <a:latin typeface="Bahnschrift Condensed" panose="020B05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742620-B5F6-4FAC-8888-9192D5AA9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200151"/>
            <a:ext cx="3806180" cy="339447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Мотивирование на деятельность</a:t>
            </a:r>
          </a:p>
          <a:p>
            <a:r>
              <a:rPr lang="ru-RU" dirty="0"/>
              <a:t>Поддержка сохранных навыков</a:t>
            </a:r>
          </a:p>
          <a:p>
            <a:r>
              <a:rPr lang="ru-RU" dirty="0"/>
              <a:t>Обучение новым навыкам</a:t>
            </a:r>
          </a:p>
          <a:p>
            <a:r>
              <a:rPr lang="ru-RU" dirty="0"/>
              <a:t>Поддержка самоуважения и чувства значимости (например ценность опыта для других)</a:t>
            </a:r>
          </a:p>
          <a:p>
            <a:r>
              <a:rPr lang="ru-RU" dirty="0"/>
              <a:t>Улучшение семейных взаимоотношений</a:t>
            </a:r>
          </a:p>
          <a:p>
            <a:r>
              <a:rPr lang="ru-RU" dirty="0"/>
              <a:t>Поддержка новых социальных связей</a:t>
            </a:r>
            <a:endParaRPr lang="ru-BY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4FBCF2-A69C-4A24-A88D-D7C553646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064" y="2160059"/>
            <a:ext cx="2773288" cy="24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664" y="951570"/>
            <a:ext cx="6172200" cy="313234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Профилактика суицидов является комплексной межведомственной задачей, эффективность и результативность решения которой во многом определяется организацией должного взаимодействия различных государственных органов и организаций. 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здравоохранения, </a:t>
            </a:r>
          </a:p>
          <a:p>
            <a:pPr marL="0" indent="0" algn="ctr">
              <a:buNone/>
            </a:pP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социальной защиты и занятости населения, </a:t>
            </a:r>
          </a:p>
          <a:p>
            <a:pPr marL="0" indent="0" algn="ctr">
              <a:buNone/>
            </a:pP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образования, </a:t>
            </a:r>
          </a:p>
          <a:p>
            <a:pPr marL="0" indent="0" algn="ctr">
              <a:buNone/>
            </a:pP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внутренних дел,</a:t>
            </a:r>
          </a:p>
          <a:p>
            <a:pPr marL="0" indent="0" algn="ctr">
              <a:buNone/>
            </a:pP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религиозных </a:t>
            </a:r>
          </a:p>
          <a:p>
            <a:pPr marL="0" indent="0" algn="ctr">
              <a:buNone/>
            </a:pP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общественных организаций,</a:t>
            </a:r>
          </a:p>
          <a:p>
            <a:pPr marL="0" indent="0" algn="ctr">
              <a:buNone/>
            </a:pP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средств массовой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57118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658" y="681540"/>
            <a:ext cx="6172200" cy="540060"/>
          </a:xfrm>
        </p:spPr>
        <p:txBody>
          <a:bodyPr>
            <a:normAutofit fontScale="90000"/>
          </a:bodyPr>
          <a:lstStyle/>
          <a:p>
            <a:r>
              <a:rPr lang="ru-RU" sz="13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УРОВНЯ СУИЦИДОВ В МИНСКОЙ ОБЛАСТИ 2015 – 2019 гг.</a:t>
            </a:r>
            <a:br>
              <a:rPr lang="ru-RU" sz="13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100 тыс. населения)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72" y="1221600"/>
            <a:ext cx="5974128" cy="6272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280" y="1213450"/>
            <a:ext cx="756084" cy="708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98956063"/>
              </p:ext>
            </p:extLst>
          </p:nvPr>
        </p:nvGraphicFramePr>
        <p:xfrm>
          <a:off x="134634" y="1383618"/>
          <a:ext cx="653472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3190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881006"/>
              </p:ext>
            </p:extLst>
          </p:nvPr>
        </p:nvGraphicFramePr>
        <p:xfrm>
          <a:off x="44624" y="123478"/>
          <a:ext cx="673274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562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543059"/>
              </p:ext>
            </p:extLst>
          </p:nvPr>
        </p:nvGraphicFramePr>
        <p:xfrm>
          <a:off x="134634" y="339502"/>
          <a:ext cx="567063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94230056"/>
              </p:ext>
            </p:extLst>
          </p:nvPr>
        </p:nvGraphicFramePr>
        <p:xfrm>
          <a:off x="1268760" y="2571750"/>
          <a:ext cx="534608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2552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693842"/>
              </p:ext>
            </p:extLst>
          </p:nvPr>
        </p:nvGraphicFramePr>
        <p:xfrm>
          <a:off x="44624" y="195486"/>
          <a:ext cx="6813376" cy="286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547319447"/>
              </p:ext>
            </p:extLst>
          </p:nvPr>
        </p:nvGraphicFramePr>
        <p:xfrm>
          <a:off x="260648" y="3057804"/>
          <a:ext cx="6336704" cy="1890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949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789415178"/>
              </p:ext>
            </p:extLst>
          </p:nvPr>
        </p:nvGraphicFramePr>
        <p:xfrm>
          <a:off x="279841" y="2643758"/>
          <a:ext cx="649623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F2B9CC3C-79D5-4B3F-B034-866E5E169E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1841208"/>
              </p:ext>
            </p:extLst>
          </p:nvPr>
        </p:nvGraphicFramePr>
        <p:xfrm>
          <a:off x="413865" y="195486"/>
          <a:ext cx="6336704" cy="21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821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5106E339-7E20-45DE-A681-A69E6B6914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0043234"/>
              </p:ext>
            </p:extLst>
          </p:nvPr>
        </p:nvGraphicFramePr>
        <p:xfrm>
          <a:off x="224644" y="267494"/>
          <a:ext cx="6408712" cy="2232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6D3374D-5546-451A-87C9-FABAAC4213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9021801"/>
              </p:ext>
            </p:extLst>
          </p:nvPr>
        </p:nvGraphicFramePr>
        <p:xfrm>
          <a:off x="224644" y="2571750"/>
          <a:ext cx="6408712" cy="2232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1143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6B611D-1F72-4AAD-8A98-91BBF0F6B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282"/>
          <a:stretch/>
        </p:blipFill>
        <p:spPr>
          <a:xfrm>
            <a:off x="0" y="8382"/>
            <a:ext cx="6858000" cy="126722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DEC61-00C6-44DB-8101-B2697AEA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Особенности пожилого возраста</a:t>
            </a:r>
            <a:endParaRPr lang="ru-BY" dirty="0">
              <a:latin typeface="Bahnschrift Condensed" panose="020B0502040204020203" pitchFamily="34" charset="0"/>
            </a:endParaRPr>
          </a:p>
        </p:txBody>
      </p:sp>
      <p:sp>
        <p:nvSpPr>
          <p:cNvPr id="4" name="AutoShape 2" descr="D:\scale_2400.webp">
            <a:extLst>
              <a:ext uri="{FF2B5EF4-FFF2-40B4-BE49-F238E27FC236}">
                <a16:creationId xmlns:a16="http://schemas.microsoft.com/office/drawing/2014/main" id="{7A53988B-7CD4-4124-ACD8-725098B3A570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342900" y="1473202"/>
            <a:ext cx="6172200" cy="33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r>
              <a:rPr lang="ru-RU" dirty="0"/>
              <a:t>Снижение уровня социального общения</a:t>
            </a:r>
          </a:p>
          <a:p>
            <a:r>
              <a:rPr lang="ru-RU" dirty="0"/>
              <a:t>Утрата чувства значимости и самоуважения</a:t>
            </a:r>
          </a:p>
          <a:p>
            <a:r>
              <a:rPr lang="ru-RU" dirty="0"/>
              <a:t>Озабоченность способность к самостоятельной жизни и обслуживанию себя</a:t>
            </a:r>
          </a:p>
          <a:p>
            <a:r>
              <a:rPr lang="ru-RU" dirty="0"/>
              <a:t>Снижение когнитивных навыков</a:t>
            </a:r>
          </a:p>
          <a:p>
            <a:r>
              <a:rPr lang="ru-RU" dirty="0"/>
              <a:t>Ухудшение зрения, слуха и других сенсорных функций</a:t>
            </a:r>
          </a:p>
          <a:p>
            <a:r>
              <a:rPr lang="ru-RU" dirty="0"/>
              <a:t>Снижение физических способностей</a:t>
            </a:r>
          </a:p>
          <a:p>
            <a:r>
              <a:rPr lang="ru-RU" dirty="0"/>
              <a:t>Увеличение количества болезней</a:t>
            </a:r>
          </a:p>
          <a:p>
            <a:r>
              <a:rPr lang="ru-RU" dirty="0"/>
              <a:t>Снижение способности к труду и принесению пользы</a:t>
            </a:r>
          </a:p>
          <a:p>
            <a:r>
              <a:rPr lang="ru-RU" dirty="0"/>
              <a:t>Снижение способности к адаптации и обучению новым навыкам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2678861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</TotalTime>
  <Words>462</Words>
  <Application>Microsoft Office PowerPoint</Application>
  <PresentationFormat>Произвольный</PresentationFormat>
  <Paragraphs>114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Bahnschrift Condensed</vt:lpstr>
      <vt:lpstr>Calibri</vt:lpstr>
      <vt:lpstr>Times New Roman</vt:lpstr>
      <vt:lpstr>Тема Office</vt:lpstr>
      <vt:lpstr>ПРОФИЛАКТИКА СУИЦИДАЛЬНОГО ПОВЕДЕНИЯ В ПОЖИЛОМ ВОЗРАСТЕ</vt:lpstr>
      <vt:lpstr>Презентация PowerPoint</vt:lpstr>
      <vt:lpstr>ДИНАМИКА УРОВНЯ СУИЦИДОВ В МИНСКОЙ ОБЛАСТИ 2015 – 2019 гг. (на 100 тыс. населения)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пожилого возраста</vt:lpstr>
      <vt:lpstr>Презентация PowerPoint</vt:lpstr>
      <vt:lpstr>ФАКТОРЫ ВЫСОКОГО СУИЦИДАЛЬНОГО РИСКА В ПОЖИЛОМ ВОЗРАСТЕ: </vt:lpstr>
      <vt:lpstr>ФАКТОРЫ ВЫСОКОГО СУИЦИДАЛЬНОГО РИСКА В ПОЖИЛОМ ВОЗРАСТЕ: </vt:lpstr>
      <vt:lpstr>Группы суицидального риска: </vt:lpstr>
      <vt:lpstr>Биологические аспекты </vt:lpstr>
      <vt:lpstr>Психологические и социальные аспекты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суицидальной активности населения Минской области в 2016 году и мерах по профилактике суицидов в 2017 году</dc:title>
  <dc:creator>Speed_XP</dc:creator>
  <cp:lastModifiedBy>user</cp:lastModifiedBy>
  <cp:revision>181</cp:revision>
  <cp:lastPrinted>2020-10-21T10:04:35Z</cp:lastPrinted>
  <dcterms:created xsi:type="dcterms:W3CDTF">2017-04-10T09:50:57Z</dcterms:created>
  <dcterms:modified xsi:type="dcterms:W3CDTF">2022-09-27T10:59:16Z</dcterms:modified>
</cp:coreProperties>
</file>